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Arimo Bold" charset="1" panose="020B0704020202020204"/>
      <p:regular r:id="rId17"/>
    </p:embeddedFont>
    <p:embeddedFont>
      <p:font typeface="Inter" charset="1" panose="020B05020300000000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notesMasters/notesMaster1.xml" Type="http://schemas.openxmlformats.org/officeDocument/2006/relationships/notesMaster"/><Relationship Id="rId15" Target="theme/theme2.xml" Type="http://schemas.openxmlformats.org/officeDocument/2006/relationships/theme"/><Relationship Id="rId16" Target="notesSlides/notesSlide1.xml" Type="http://schemas.openxmlformats.org/officeDocument/2006/relationships/notes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notesSlides/notesSlide2.xml" Type="http://schemas.openxmlformats.org/officeDocument/2006/relationships/notesSlide"/><Relationship Id="rId2" Target="presProps.xml" Type="http://schemas.openxmlformats.org/officeDocument/2006/relationships/presProps"/><Relationship Id="rId20" Target="notesSlides/notesSlide3.xml" Type="http://schemas.openxmlformats.org/officeDocument/2006/relationships/notesSlide"/><Relationship Id="rId21" Target="notesSlides/notesSlide4.xml" Type="http://schemas.openxmlformats.org/officeDocument/2006/relationships/notesSlide"/><Relationship Id="rId22" Target="notesSlides/notesSlide5.xml" Type="http://schemas.openxmlformats.org/officeDocument/2006/relationships/notesSlide"/><Relationship Id="rId23" Target="notesSlides/notesSlide6.xml" Type="http://schemas.openxmlformats.org/officeDocument/2006/relationships/notesSlide"/><Relationship Id="rId24" Target="notesSlides/notesSlide7.xml" Type="http://schemas.openxmlformats.org/officeDocument/2006/relationships/notesSlide"/><Relationship Id="rId25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3261" y="0"/>
            <a:ext cx="6831328" cy="10287000"/>
          </a:xfrm>
          <a:custGeom>
            <a:avLst/>
            <a:gdLst/>
            <a:ahLst/>
            <a:cxnLst/>
            <a:rect r="r" b="b" t="t" l="l"/>
            <a:pathLst>
              <a:path h="10287000" w="6831328">
                <a:moveTo>
                  <a:pt x="0" y="0"/>
                </a:moveTo>
                <a:lnTo>
                  <a:pt x="6831328" y="0"/>
                </a:lnTo>
                <a:lnTo>
                  <a:pt x="683132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0" r="0" b="-3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938046" y="1772281"/>
            <a:ext cx="8101012" cy="1069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37"/>
              </a:lnSpc>
            </a:pPr>
            <a:r>
              <a:rPr lang="en-US" b="true" sz="6374" spc="-127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O Framework Pyramid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38046" y="4522737"/>
            <a:ext cx="9269909" cy="3400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7"/>
              </a:lnSpc>
            </a:pPr>
            <a:r>
              <a:rPr lang="en-US" sz="2774" spc="-56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 Pyramid é um framework web Python que oferece uma estrutura robusta e flexível para o desenvolvimento de aplicações web. Com uma abordagem modular e extensível, o Pyramid permite que os desenvolvedores construam aplicações de alta performance de maneira eficiente.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2804220"/>
          </a:xfrm>
          <a:custGeom>
            <a:avLst/>
            <a:gdLst/>
            <a:ahLst/>
            <a:cxnLst/>
            <a:rect r="r" b="b" t="t" l="l"/>
            <a:pathLst>
              <a:path h="2804220" w="18288000">
                <a:moveTo>
                  <a:pt x="0" y="0"/>
                </a:moveTo>
                <a:lnTo>
                  <a:pt x="18288000" y="0"/>
                </a:lnTo>
                <a:lnTo>
                  <a:pt x="18288000" y="2804220"/>
                </a:lnTo>
                <a:lnTo>
                  <a:pt x="0" y="28042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" t="0" r="-69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5069" y="3233291"/>
            <a:ext cx="5888831" cy="783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0"/>
              </a:lnSpc>
            </a:pPr>
            <a:r>
              <a:rPr lang="en-US" b="true" sz="4625" spc="-92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História do Pyramid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85069" y="7082135"/>
            <a:ext cx="16717864" cy="28575"/>
            <a:chOff x="0" y="0"/>
            <a:chExt cx="22290485" cy="381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290532" cy="38100"/>
            </a:xfrm>
            <a:custGeom>
              <a:avLst/>
              <a:gdLst/>
              <a:ahLst/>
              <a:cxnLst/>
              <a:rect r="r" b="b" t="t" l="l"/>
              <a:pathLst>
                <a:path h="38100" w="22290532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22271482" y="0"/>
                  </a:lnTo>
                  <a:cubicBezTo>
                    <a:pt x="22282023" y="0"/>
                    <a:pt x="22290532" y="8509"/>
                    <a:pt x="22290532" y="19050"/>
                  </a:cubicBezTo>
                  <a:cubicBezTo>
                    <a:pt x="22290532" y="29591"/>
                    <a:pt x="22282023" y="38100"/>
                    <a:pt x="22271482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4893915" y="6297141"/>
            <a:ext cx="28575" cy="785069"/>
            <a:chOff x="0" y="0"/>
            <a:chExt cx="38100" cy="10467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8100" cy="1046734"/>
            </a:xfrm>
            <a:custGeom>
              <a:avLst/>
              <a:gdLst/>
              <a:ahLst/>
              <a:cxnLst/>
              <a:rect r="r" b="b" t="t" l="l"/>
              <a:pathLst>
                <a:path h="1046734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1027684"/>
                  </a:lnTo>
                  <a:cubicBezTo>
                    <a:pt x="38100" y="1038225"/>
                    <a:pt x="29591" y="1046734"/>
                    <a:pt x="19050" y="1046734"/>
                  </a:cubicBezTo>
                  <a:cubicBezTo>
                    <a:pt x="8509" y="1046734"/>
                    <a:pt x="0" y="1038225"/>
                    <a:pt x="0" y="1027684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4651176" y="6825035"/>
            <a:ext cx="514201" cy="514201"/>
            <a:chOff x="0" y="0"/>
            <a:chExt cx="685602" cy="6856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6350"/>
              <a:ext cx="672846" cy="672846"/>
            </a:xfrm>
            <a:custGeom>
              <a:avLst/>
              <a:gdLst/>
              <a:ahLst/>
              <a:cxnLst/>
              <a:rect r="r" b="b" t="t" l="l"/>
              <a:pathLst>
                <a:path h="672846" w="672846">
                  <a:moveTo>
                    <a:pt x="0" y="125603"/>
                  </a:moveTo>
                  <a:cubicBezTo>
                    <a:pt x="0" y="56261"/>
                    <a:pt x="56261" y="0"/>
                    <a:pt x="125603" y="0"/>
                  </a:cubicBezTo>
                  <a:lnTo>
                    <a:pt x="547243" y="0"/>
                  </a:lnTo>
                  <a:cubicBezTo>
                    <a:pt x="616585" y="0"/>
                    <a:pt x="672846" y="56261"/>
                    <a:pt x="672846" y="125603"/>
                  </a:cubicBezTo>
                  <a:lnTo>
                    <a:pt x="672846" y="547243"/>
                  </a:lnTo>
                  <a:cubicBezTo>
                    <a:pt x="672846" y="616585"/>
                    <a:pt x="616585" y="672846"/>
                    <a:pt x="547243" y="672846"/>
                  </a:cubicBezTo>
                  <a:lnTo>
                    <a:pt x="125603" y="672846"/>
                  </a:lnTo>
                  <a:cubicBezTo>
                    <a:pt x="56261" y="672846"/>
                    <a:pt x="0" y="616712"/>
                    <a:pt x="0" y="547243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85546" cy="685546"/>
            </a:xfrm>
            <a:custGeom>
              <a:avLst/>
              <a:gdLst/>
              <a:ahLst/>
              <a:cxnLst/>
              <a:rect r="r" b="b" t="t" l="l"/>
              <a:pathLst>
                <a:path h="685546" w="685546">
                  <a:moveTo>
                    <a:pt x="0" y="131953"/>
                  </a:moveTo>
                  <a:cubicBezTo>
                    <a:pt x="0" y="59055"/>
                    <a:pt x="59055" y="0"/>
                    <a:pt x="131953" y="0"/>
                  </a:cubicBezTo>
                  <a:lnTo>
                    <a:pt x="553593" y="0"/>
                  </a:lnTo>
                  <a:lnTo>
                    <a:pt x="553593" y="6350"/>
                  </a:lnTo>
                  <a:lnTo>
                    <a:pt x="553593" y="0"/>
                  </a:lnTo>
                  <a:cubicBezTo>
                    <a:pt x="626491" y="0"/>
                    <a:pt x="685546" y="59055"/>
                    <a:pt x="685546" y="131953"/>
                  </a:cubicBezTo>
                  <a:lnTo>
                    <a:pt x="679196" y="131953"/>
                  </a:lnTo>
                  <a:lnTo>
                    <a:pt x="685546" y="131953"/>
                  </a:lnTo>
                  <a:lnTo>
                    <a:pt x="685546" y="553593"/>
                  </a:lnTo>
                  <a:lnTo>
                    <a:pt x="679196" y="553593"/>
                  </a:lnTo>
                  <a:lnTo>
                    <a:pt x="685546" y="553593"/>
                  </a:lnTo>
                  <a:cubicBezTo>
                    <a:pt x="685546" y="626491"/>
                    <a:pt x="626491" y="685546"/>
                    <a:pt x="553593" y="685546"/>
                  </a:cubicBezTo>
                  <a:lnTo>
                    <a:pt x="553593" y="679196"/>
                  </a:lnTo>
                  <a:lnTo>
                    <a:pt x="553593" y="685546"/>
                  </a:lnTo>
                  <a:lnTo>
                    <a:pt x="131953" y="685546"/>
                  </a:lnTo>
                  <a:lnTo>
                    <a:pt x="131953" y="679196"/>
                  </a:lnTo>
                  <a:lnTo>
                    <a:pt x="131953" y="685546"/>
                  </a:lnTo>
                  <a:cubicBezTo>
                    <a:pt x="59055" y="685546"/>
                    <a:pt x="0" y="626491"/>
                    <a:pt x="0" y="553593"/>
                  </a:cubicBezTo>
                  <a:lnTo>
                    <a:pt x="0" y="131953"/>
                  </a:lnTo>
                  <a:lnTo>
                    <a:pt x="6350" y="131953"/>
                  </a:lnTo>
                  <a:lnTo>
                    <a:pt x="0" y="131953"/>
                  </a:lnTo>
                  <a:moveTo>
                    <a:pt x="12700" y="131953"/>
                  </a:moveTo>
                  <a:lnTo>
                    <a:pt x="12700" y="553593"/>
                  </a:lnTo>
                  <a:lnTo>
                    <a:pt x="6350" y="553593"/>
                  </a:lnTo>
                  <a:lnTo>
                    <a:pt x="12700" y="553593"/>
                  </a:lnTo>
                  <a:cubicBezTo>
                    <a:pt x="12700" y="619506"/>
                    <a:pt x="66167" y="672846"/>
                    <a:pt x="131953" y="672846"/>
                  </a:cubicBezTo>
                  <a:lnTo>
                    <a:pt x="553593" y="672846"/>
                  </a:lnTo>
                  <a:cubicBezTo>
                    <a:pt x="619506" y="672846"/>
                    <a:pt x="672846" y="619379"/>
                    <a:pt x="672846" y="553593"/>
                  </a:cubicBezTo>
                  <a:lnTo>
                    <a:pt x="672846" y="131953"/>
                  </a:lnTo>
                  <a:cubicBezTo>
                    <a:pt x="672846" y="66167"/>
                    <a:pt x="619506" y="12700"/>
                    <a:pt x="553593" y="12700"/>
                  </a:cubicBezTo>
                  <a:lnTo>
                    <a:pt x="131953" y="12700"/>
                  </a:lnTo>
                  <a:lnTo>
                    <a:pt x="131953" y="6350"/>
                  </a:lnTo>
                  <a:lnTo>
                    <a:pt x="131953" y="12700"/>
                  </a:lnTo>
                  <a:cubicBezTo>
                    <a:pt x="66167" y="12700"/>
                    <a:pt x="12700" y="66167"/>
                    <a:pt x="12700" y="131953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4836170" y="6933976"/>
            <a:ext cx="144215" cy="324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b="true" sz="2750" spc="-56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436144" y="4465141"/>
            <a:ext cx="2944416" cy="396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5"/>
              </a:lnSpc>
            </a:pPr>
            <a:r>
              <a:rPr lang="en-US" b="true" sz="2312" spc="-46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Origem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09352" y="4910435"/>
            <a:ext cx="7798147" cy="1289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5"/>
              </a:lnSpc>
            </a:pPr>
            <a:r>
              <a:rPr lang="en-US" sz="2149" spc="-42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 Pyramid foi originalmente criado a partir do framework Pylons, com o objetivo de fornecer uma solução mais flexível e escalável para o desenvolvimento web em Python.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129415" y="7082061"/>
            <a:ext cx="28575" cy="785069"/>
            <a:chOff x="0" y="0"/>
            <a:chExt cx="38100" cy="104675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8100" cy="1046734"/>
            </a:xfrm>
            <a:custGeom>
              <a:avLst/>
              <a:gdLst/>
              <a:ahLst/>
              <a:cxnLst/>
              <a:rect r="r" b="b" t="t" l="l"/>
              <a:pathLst>
                <a:path h="1046734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1027684"/>
                  </a:lnTo>
                  <a:cubicBezTo>
                    <a:pt x="38100" y="1038225"/>
                    <a:pt x="29591" y="1046734"/>
                    <a:pt x="19050" y="1046734"/>
                  </a:cubicBezTo>
                  <a:cubicBezTo>
                    <a:pt x="8509" y="1046734"/>
                    <a:pt x="0" y="1038225"/>
                    <a:pt x="0" y="1027684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8886676" y="6825035"/>
            <a:ext cx="514201" cy="514201"/>
            <a:chOff x="0" y="0"/>
            <a:chExt cx="685602" cy="68560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672846" cy="672846"/>
            </a:xfrm>
            <a:custGeom>
              <a:avLst/>
              <a:gdLst/>
              <a:ahLst/>
              <a:cxnLst/>
              <a:rect r="r" b="b" t="t" l="l"/>
              <a:pathLst>
                <a:path h="672846" w="672846">
                  <a:moveTo>
                    <a:pt x="0" y="125603"/>
                  </a:moveTo>
                  <a:cubicBezTo>
                    <a:pt x="0" y="56261"/>
                    <a:pt x="56261" y="0"/>
                    <a:pt x="125603" y="0"/>
                  </a:cubicBezTo>
                  <a:lnTo>
                    <a:pt x="547243" y="0"/>
                  </a:lnTo>
                  <a:cubicBezTo>
                    <a:pt x="616585" y="0"/>
                    <a:pt x="672846" y="56261"/>
                    <a:pt x="672846" y="125603"/>
                  </a:cubicBezTo>
                  <a:lnTo>
                    <a:pt x="672846" y="547243"/>
                  </a:lnTo>
                  <a:cubicBezTo>
                    <a:pt x="672846" y="616585"/>
                    <a:pt x="616585" y="672846"/>
                    <a:pt x="547243" y="672846"/>
                  </a:cubicBezTo>
                  <a:lnTo>
                    <a:pt x="125603" y="672846"/>
                  </a:lnTo>
                  <a:cubicBezTo>
                    <a:pt x="56261" y="672846"/>
                    <a:pt x="0" y="616712"/>
                    <a:pt x="0" y="547243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85546" cy="685546"/>
            </a:xfrm>
            <a:custGeom>
              <a:avLst/>
              <a:gdLst/>
              <a:ahLst/>
              <a:cxnLst/>
              <a:rect r="r" b="b" t="t" l="l"/>
              <a:pathLst>
                <a:path h="685546" w="685546">
                  <a:moveTo>
                    <a:pt x="0" y="131953"/>
                  </a:moveTo>
                  <a:cubicBezTo>
                    <a:pt x="0" y="59055"/>
                    <a:pt x="59055" y="0"/>
                    <a:pt x="131953" y="0"/>
                  </a:cubicBezTo>
                  <a:lnTo>
                    <a:pt x="553593" y="0"/>
                  </a:lnTo>
                  <a:lnTo>
                    <a:pt x="553593" y="6350"/>
                  </a:lnTo>
                  <a:lnTo>
                    <a:pt x="553593" y="0"/>
                  </a:lnTo>
                  <a:cubicBezTo>
                    <a:pt x="626491" y="0"/>
                    <a:pt x="685546" y="59055"/>
                    <a:pt x="685546" y="131953"/>
                  </a:cubicBezTo>
                  <a:lnTo>
                    <a:pt x="679196" y="131953"/>
                  </a:lnTo>
                  <a:lnTo>
                    <a:pt x="685546" y="131953"/>
                  </a:lnTo>
                  <a:lnTo>
                    <a:pt x="685546" y="553593"/>
                  </a:lnTo>
                  <a:lnTo>
                    <a:pt x="679196" y="553593"/>
                  </a:lnTo>
                  <a:lnTo>
                    <a:pt x="685546" y="553593"/>
                  </a:lnTo>
                  <a:cubicBezTo>
                    <a:pt x="685546" y="626491"/>
                    <a:pt x="626491" y="685546"/>
                    <a:pt x="553593" y="685546"/>
                  </a:cubicBezTo>
                  <a:lnTo>
                    <a:pt x="553593" y="679196"/>
                  </a:lnTo>
                  <a:lnTo>
                    <a:pt x="553593" y="685546"/>
                  </a:lnTo>
                  <a:lnTo>
                    <a:pt x="131953" y="685546"/>
                  </a:lnTo>
                  <a:lnTo>
                    <a:pt x="131953" y="679196"/>
                  </a:lnTo>
                  <a:lnTo>
                    <a:pt x="131953" y="685546"/>
                  </a:lnTo>
                  <a:cubicBezTo>
                    <a:pt x="59055" y="685546"/>
                    <a:pt x="0" y="626491"/>
                    <a:pt x="0" y="553593"/>
                  </a:cubicBezTo>
                  <a:lnTo>
                    <a:pt x="0" y="131953"/>
                  </a:lnTo>
                  <a:lnTo>
                    <a:pt x="6350" y="131953"/>
                  </a:lnTo>
                  <a:lnTo>
                    <a:pt x="0" y="131953"/>
                  </a:lnTo>
                  <a:moveTo>
                    <a:pt x="12700" y="131953"/>
                  </a:moveTo>
                  <a:lnTo>
                    <a:pt x="12700" y="553593"/>
                  </a:lnTo>
                  <a:lnTo>
                    <a:pt x="6350" y="553593"/>
                  </a:lnTo>
                  <a:lnTo>
                    <a:pt x="12700" y="553593"/>
                  </a:lnTo>
                  <a:cubicBezTo>
                    <a:pt x="12700" y="619506"/>
                    <a:pt x="66167" y="672846"/>
                    <a:pt x="131953" y="672846"/>
                  </a:cubicBezTo>
                  <a:lnTo>
                    <a:pt x="553593" y="672846"/>
                  </a:lnTo>
                  <a:cubicBezTo>
                    <a:pt x="619506" y="672846"/>
                    <a:pt x="672846" y="619379"/>
                    <a:pt x="672846" y="553593"/>
                  </a:cubicBezTo>
                  <a:lnTo>
                    <a:pt x="672846" y="131953"/>
                  </a:lnTo>
                  <a:cubicBezTo>
                    <a:pt x="672846" y="66167"/>
                    <a:pt x="619506" y="12700"/>
                    <a:pt x="553593" y="12700"/>
                  </a:cubicBezTo>
                  <a:lnTo>
                    <a:pt x="131953" y="12700"/>
                  </a:lnTo>
                  <a:lnTo>
                    <a:pt x="131953" y="6350"/>
                  </a:lnTo>
                  <a:lnTo>
                    <a:pt x="131953" y="12700"/>
                  </a:lnTo>
                  <a:cubicBezTo>
                    <a:pt x="66167" y="12700"/>
                    <a:pt x="12700" y="66167"/>
                    <a:pt x="12700" y="131953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9047112" y="6933976"/>
            <a:ext cx="193327" cy="324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b="true" sz="2750" spc="-56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768232" y="7654603"/>
            <a:ext cx="2944416" cy="396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5"/>
              </a:lnSpc>
            </a:pPr>
            <a:r>
              <a:rPr lang="en-US" b="true" sz="2312" spc="-46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Evolução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341366" y="8098707"/>
            <a:ext cx="7798147" cy="1727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5"/>
              </a:lnSpc>
            </a:pPr>
            <a:r>
              <a:rPr lang="en-US" sz="2149" spc="-42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Ao longo dos anos, o Pyramid passou por diversas atualizações e melhorias, tornando-se um dos principais frameworks Python para construção de aplicações web robustas e de alta performance.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3365064" y="6297141"/>
            <a:ext cx="28575" cy="785069"/>
            <a:chOff x="0" y="0"/>
            <a:chExt cx="38100" cy="104675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8100" cy="1046734"/>
            </a:xfrm>
            <a:custGeom>
              <a:avLst/>
              <a:gdLst/>
              <a:ahLst/>
              <a:cxnLst/>
              <a:rect r="r" b="b" t="t" l="l"/>
              <a:pathLst>
                <a:path h="1046734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1027684"/>
                  </a:lnTo>
                  <a:cubicBezTo>
                    <a:pt x="38100" y="1038225"/>
                    <a:pt x="29591" y="1046734"/>
                    <a:pt x="19050" y="1046734"/>
                  </a:cubicBezTo>
                  <a:cubicBezTo>
                    <a:pt x="8509" y="1046734"/>
                    <a:pt x="0" y="1038225"/>
                    <a:pt x="0" y="1027684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3122325" y="6825035"/>
            <a:ext cx="514201" cy="514201"/>
            <a:chOff x="0" y="0"/>
            <a:chExt cx="685602" cy="68560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350" y="6350"/>
              <a:ext cx="672846" cy="672846"/>
            </a:xfrm>
            <a:custGeom>
              <a:avLst/>
              <a:gdLst/>
              <a:ahLst/>
              <a:cxnLst/>
              <a:rect r="r" b="b" t="t" l="l"/>
              <a:pathLst>
                <a:path h="672846" w="672846">
                  <a:moveTo>
                    <a:pt x="0" y="125603"/>
                  </a:moveTo>
                  <a:cubicBezTo>
                    <a:pt x="0" y="56261"/>
                    <a:pt x="56261" y="0"/>
                    <a:pt x="125603" y="0"/>
                  </a:cubicBezTo>
                  <a:lnTo>
                    <a:pt x="547243" y="0"/>
                  </a:lnTo>
                  <a:cubicBezTo>
                    <a:pt x="616585" y="0"/>
                    <a:pt x="672846" y="56261"/>
                    <a:pt x="672846" y="125603"/>
                  </a:cubicBezTo>
                  <a:lnTo>
                    <a:pt x="672846" y="547243"/>
                  </a:lnTo>
                  <a:cubicBezTo>
                    <a:pt x="672846" y="616585"/>
                    <a:pt x="616585" y="672846"/>
                    <a:pt x="547243" y="672846"/>
                  </a:cubicBezTo>
                  <a:lnTo>
                    <a:pt x="125603" y="672846"/>
                  </a:lnTo>
                  <a:cubicBezTo>
                    <a:pt x="56261" y="672846"/>
                    <a:pt x="0" y="616712"/>
                    <a:pt x="0" y="547243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85546" cy="685546"/>
            </a:xfrm>
            <a:custGeom>
              <a:avLst/>
              <a:gdLst/>
              <a:ahLst/>
              <a:cxnLst/>
              <a:rect r="r" b="b" t="t" l="l"/>
              <a:pathLst>
                <a:path h="685546" w="685546">
                  <a:moveTo>
                    <a:pt x="0" y="131953"/>
                  </a:moveTo>
                  <a:cubicBezTo>
                    <a:pt x="0" y="59055"/>
                    <a:pt x="59055" y="0"/>
                    <a:pt x="131953" y="0"/>
                  </a:cubicBezTo>
                  <a:lnTo>
                    <a:pt x="553593" y="0"/>
                  </a:lnTo>
                  <a:lnTo>
                    <a:pt x="553593" y="6350"/>
                  </a:lnTo>
                  <a:lnTo>
                    <a:pt x="553593" y="0"/>
                  </a:lnTo>
                  <a:cubicBezTo>
                    <a:pt x="626491" y="0"/>
                    <a:pt x="685546" y="59055"/>
                    <a:pt x="685546" y="131953"/>
                  </a:cubicBezTo>
                  <a:lnTo>
                    <a:pt x="679196" y="131953"/>
                  </a:lnTo>
                  <a:lnTo>
                    <a:pt x="685546" y="131953"/>
                  </a:lnTo>
                  <a:lnTo>
                    <a:pt x="685546" y="553593"/>
                  </a:lnTo>
                  <a:lnTo>
                    <a:pt x="679196" y="553593"/>
                  </a:lnTo>
                  <a:lnTo>
                    <a:pt x="685546" y="553593"/>
                  </a:lnTo>
                  <a:cubicBezTo>
                    <a:pt x="685546" y="626491"/>
                    <a:pt x="626491" y="685546"/>
                    <a:pt x="553593" y="685546"/>
                  </a:cubicBezTo>
                  <a:lnTo>
                    <a:pt x="553593" y="679196"/>
                  </a:lnTo>
                  <a:lnTo>
                    <a:pt x="553593" y="685546"/>
                  </a:lnTo>
                  <a:lnTo>
                    <a:pt x="131953" y="685546"/>
                  </a:lnTo>
                  <a:lnTo>
                    <a:pt x="131953" y="679196"/>
                  </a:lnTo>
                  <a:lnTo>
                    <a:pt x="131953" y="685546"/>
                  </a:lnTo>
                  <a:cubicBezTo>
                    <a:pt x="59055" y="685546"/>
                    <a:pt x="0" y="626491"/>
                    <a:pt x="0" y="553593"/>
                  </a:cubicBezTo>
                  <a:lnTo>
                    <a:pt x="0" y="131953"/>
                  </a:lnTo>
                  <a:lnTo>
                    <a:pt x="6350" y="131953"/>
                  </a:lnTo>
                  <a:lnTo>
                    <a:pt x="0" y="131953"/>
                  </a:lnTo>
                  <a:moveTo>
                    <a:pt x="12700" y="131953"/>
                  </a:moveTo>
                  <a:lnTo>
                    <a:pt x="12700" y="553593"/>
                  </a:lnTo>
                  <a:lnTo>
                    <a:pt x="6350" y="553593"/>
                  </a:lnTo>
                  <a:lnTo>
                    <a:pt x="12700" y="553593"/>
                  </a:lnTo>
                  <a:cubicBezTo>
                    <a:pt x="12700" y="619506"/>
                    <a:pt x="66167" y="672846"/>
                    <a:pt x="131953" y="672846"/>
                  </a:cubicBezTo>
                  <a:lnTo>
                    <a:pt x="553593" y="672846"/>
                  </a:lnTo>
                  <a:cubicBezTo>
                    <a:pt x="619506" y="672846"/>
                    <a:pt x="672846" y="619379"/>
                    <a:pt x="672846" y="553593"/>
                  </a:cubicBezTo>
                  <a:lnTo>
                    <a:pt x="672846" y="131953"/>
                  </a:lnTo>
                  <a:cubicBezTo>
                    <a:pt x="672846" y="66167"/>
                    <a:pt x="619506" y="12700"/>
                    <a:pt x="553593" y="12700"/>
                  </a:cubicBezTo>
                  <a:lnTo>
                    <a:pt x="131953" y="12700"/>
                  </a:lnTo>
                  <a:lnTo>
                    <a:pt x="131953" y="6350"/>
                  </a:lnTo>
                  <a:lnTo>
                    <a:pt x="131953" y="12700"/>
                  </a:lnTo>
                  <a:cubicBezTo>
                    <a:pt x="66167" y="12700"/>
                    <a:pt x="12700" y="66167"/>
                    <a:pt x="12700" y="131953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13282910" y="6933976"/>
            <a:ext cx="192881" cy="324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b="true" sz="2750" spc="-56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907291" y="4465141"/>
            <a:ext cx="2944416" cy="396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5"/>
              </a:lnSpc>
            </a:pPr>
            <a:r>
              <a:rPr lang="en-US" b="true" sz="2312" spc="-46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Adoção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480351" y="4910435"/>
            <a:ext cx="7798296" cy="1289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5"/>
              </a:lnSpc>
            </a:pPr>
            <a:r>
              <a:rPr lang="en-US" sz="2149" spc="-42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Com uma comunidade ativa e um ecossistema rico em recursos, o Pyramid vem sendo amplamente adotado por desenvolvedores Python em todo o mundo.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77491" y="338585"/>
            <a:ext cx="6617494" cy="893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b="true" sz="5187" spc="-103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Vantagens do Pyramid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77491" y="2337197"/>
            <a:ext cx="576709" cy="576709"/>
            <a:chOff x="0" y="0"/>
            <a:chExt cx="768945" cy="7689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756285" cy="756285"/>
            </a:xfrm>
            <a:custGeom>
              <a:avLst/>
              <a:gdLst/>
              <a:ahLst/>
              <a:cxnLst/>
              <a:rect r="r" b="b" t="t" l="l"/>
              <a:pathLst>
                <a:path h="756285" w="756285">
                  <a:moveTo>
                    <a:pt x="0" y="141224"/>
                  </a:moveTo>
                  <a:cubicBezTo>
                    <a:pt x="0" y="63246"/>
                    <a:pt x="63246" y="0"/>
                    <a:pt x="141224" y="0"/>
                  </a:cubicBezTo>
                  <a:lnTo>
                    <a:pt x="615061" y="0"/>
                  </a:lnTo>
                  <a:cubicBezTo>
                    <a:pt x="693039" y="0"/>
                    <a:pt x="756285" y="63246"/>
                    <a:pt x="756285" y="141224"/>
                  </a:cubicBezTo>
                  <a:lnTo>
                    <a:pt x="756285" y="615061"/>
                  </a:lnTo>
                  <a:cubicBezTo>
                    <a:pt x="756285" y="693039"/>
                    <a:pt x="693039" y="756285"/>
                    <a:pt x="615061" y="756285"/>
                  </a:cubicBezTo>
                  <a:lnTo>
                    <a:pt x="141224" y="756285"/>
                  </a:lnTo>
                  <a:cubicBezTo>
                    <a:pt x="63246" y="756285"/>
                    <a:pt x="0" y="693039"/>
                    <a:pt x="0" y="615061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68985" cy="768985"/>
            </a:xfrm>
            <a:custGeom>
              <a:avLst/>
              <a:gdLst/>
              <a:ahLst/>
              <a:cxnLst/>
              <a:rect r="r" b="b" t="t" l="l"/>
              <a:pathLst>
                <a:path h="768985" w="768985">
                  <a:moveTo>
                    <a:pt x="0" y="147574"/>
                  </a:moveTo>
                  <a:cubicBezTo>
                    <a:pt x="0" y="66040"/>
                    <a:pt x="66040" y="0"/>
                    <a:pt x="147574" y="0"/>
                  </a:cubicBezTo>
                  <a:lnTo>
                    <a:pt x="621411" y="0"/>
                  </a:lnTo>
                  <a:lnTo>
                    <a:pt x="621411" y="6350"/>
                  </a:lnTo>
                  <a:lnTo>
                    <a:pt x="621411" y="0"/>
                  </a:lnTo>
                  <a:cubicBezTo>
                    <a:pt x="702945" y="0"/>
                    <a:pt x="768985" y="66040"/>
                    <a:pt x="768985" y="147574"/>
                  </a:cubicBezTo>
                  <a:lnTo>
                    <a:pt x="762635" y="147574"/>
                  </a:lnTo>
                  <a:lnTo>
                    <a:pt x="768985" y="147574"/>
                  </a:lnTo>
                  <a:lnTo>
                    <a:pt x="768985" y="621411"/>
                  </a:lnTo>
                  <a:lnTo>
                    <a:pt x="762635" y="621411"/>
                  </a:lnTo>
                  <a:lnTo>
                    <a:pt x="768985" y="621411"/>
                  </a:lnTo>
                  <a:cubicBezTo>
                    <a:pt x="768985" y="702945"/>
                    <a:pt x="702945" y="768985"/>
                    <a:pt x="621411" y="768985"/>
                  </a:cubicBezTo>
                  <a:lnTo>
                    <a:pt x="621411" y="762635"/>
                  </a:lnTo>
                  <a:lnTo>
                    <a:pt x="621411" y="768985"/>
                  </a:lnTo>
                  <a:lnTo>
                    <a:pt x="147574" y="768985"/>
                  </a:lnTo>
                  <a:lnTo>
                    <a:pt x="147574" y="762635"/>
                  </a:lnTo>
                  <a:lnTo>
                    <a:pt x="147574" y="768985"/>
                  </a:lnTo>
                  <a:cubicBezTo>
                    <a:pt x="66040" y="768985"/>
                    <a:pt x="0" y="702945"/>
                    <a:pt x="0" y="621411"/>
                  </a:cubicBezTo>
                  <a:lnTo>
                    <a:pt x="0" y="147574"/>
                  </a:lnTo>
                  <a:lnTo>
                    <a:pt x="6350" y="147574"/>
                  </a:lnTo>
                  <a:lnTo>
                    <a:pt x="0" y="147574"/>
                  </a:lnTo>
                  <a:moveTo>
                    <a:pt x="12700" y="147574"/>
                  </a:moveTo>
                  <a:lnTo>
                    <a:pt x="12700" y="621411"/>
                  </a:lnTo>
                  <a:lnTo>
                    <a:pt x="6350" y="621411"/>
                  </a:lnTo>
                  <a:lnTo>
                    <a:pt x="12700" y="621411"/>
                  </a:lnTo>
                  <a:cubicBezTo>
                    <a:pt x="12700" y="695833"/>
                    <a:pt x="73025" y="756285"/>
                    <a:pt x="147574" y="756285"/>
                  </a:cubicBezTo>
                  <a:lnTo>
                    <a:pt x="621411" y="756285"/>
                  </a:lnTo>
                  <a:cubicBezTo>
                    <a:pt x="695833" y="756285"/>
                    <a:pt x="756285" y="695960"/>
                    <a:pt x="756285" y="621411"/>
                  </a:cubicBezTo>
                  <a:lnTo>
                    <a:pt x="756285" y="147574"/>
                  </a:lnTo>
                  <a:cubicBezTo>
                    <a:pt x="756285" y="73025"/>
                    <a:pt x="695833" y="12700"/>
                    <a:pt x="621411" y="12700"/>
                  </a:cubicBezTo>
                  <a:lnTo>
                    <a:pt x="147574" y="12700"/>
                  </a:lnTo>
                  <a:lnTo>
                    <a:pt x="147574" y="6350"/>
                  </a:lnTo>
                  <a:lnTo>
                    <a:pt x="147574" y="12700"/>
                  </a:lnTo>
                  <a:cubicBezTo>
                    <a:pt x="73025" y="12700"/>
                    <a:pt x="12700" y="73025"/>
                    <a:pt x="12700" y="147574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84809" y="2465040"/>
            <a:ext cx="162074" cy="35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b="true" sz="3125" spc="-62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01404" y="2313385"/>
            <a:ext cx="3308748" cy="442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b="true" sz="2562" spc="-52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Flexibilidade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01404" y="2811364"/>
            <a:ext cx="9069977" cy="1349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8"/>
              </a:lnSpc>
            </a:pPr>
            <a:r>
              <a:rPr lang="en-US" sz="2237" spc="-46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 Pyramid possui uma estrutura modular que permite aos desenvolvedores escolher os componentes e recursos necessários para seus projetos.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877491" y="4407246"/>
            <a:ext cx="576709" cy="576709"/>
            <a:chOff x="0" y="0"/>
            <a:chExt cx="768945" cy="76894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350" y="6350"/>
              <a:ext cx="756285" cy="756285"/>
            </a:xfrm>
            <a:custGeom>
              <a:avLst/>
              <a:gdLst/>
              <a:ahLst/>
              <a:cxnLst/>
              <a:rect r="r" b="b" t="t" l="l"/>
              <a:pathLst>
                <a:path h="756285" w="756285">
                  <a:moveTo>
                    <a:pt x="0" y="141224"/>
                  </a:moveTo>
                  <a:cubicBezTo>
                    <a:pt x="0" y="63246"/>
                    <a:pt x="63246" y="0"/>
                    <a:pt x="141224" y="0"/>
                  </a:cubicBezTo>
                  <a:lnTo>
                    <a:pt x="615061" y="0"/>
                  </a:lnTo>
                  <a:cubicBezTo>
                    <a:pt x="693039" y="0"/>
                    <a:pt x="756285" y="63246"/>
                    <a:pt x="756285" y="141224"/>
                  </a:cubicBezTo>
                  <a:lnTo>
                    <a:pt x="756285" y="615061"/>
                  </a:lnTo>
                  <a:cubicBezTo>
                    <a:pt x="756285" y="693039"/>
                    <a:pt x="693039" y="756285"/>
                    <a:pt x="615061" y="756285"/>
                  </a:cubicBezTo>
                  <a:lnTo>
                    <a:pt x="141224" y="756285"/>
                  </a:lnTo>
                  <a:cubicBezTo>
                    <a:pt x="63246" y="756285"/>
                    <a:pt x="0" y="693039"/>
                    <a:pt x="0" y="615061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68985" cy="768985"/>
            </a:xfrm>
            <a:custGeom>
              <a:avLst/>
              <a:gdLst/>
              <a:ahLst/>
              <a:cxnLst/>
              <a:rect r="r" b="b" t="t" l="l"/>
              <a:pathLst>
                <a:path h="768985" w="768985">
                  <a:moveTo>
                    <a:pt x="0" y="147574"/>
                  </a:moveTo>
                  <a:cubicBezTo>
                    <a:pt x="0" y="66040"/>
                    <a:pt x="66040" y="0"/>
                    <a:pt x="147574" y="0"/>
                  </a:cubicBezTo>
                  <a:lnTo>
                    <a:pt x="621411" y="0"/>
                  </a:lnTo>
                  <a:lnTo>
                    <a:pt x="621411" y="6350"/>
                  </a:lnTo>
                  <a:lnTo>
                    <a:pt x="621411" y="0"/>
                  </a:lnTo>
                  <a:cubicBezTo>
                    <a:pt x="702945" y="0"/>
                    <a:pt x="768985" y="66040"/>
                    <a:pt x="768985" y="147574"/>
                  </a:cubicBezTo>
                  <a:lnTo>
                    <a:pt x="762635" y="147574"/>
                  </a:lnTo>
                  <a:lnTo>
                    <a:pt x="768985" y="147574"/>
                  </a:lnTo>
                  <a:lnTo>
                    <a:pt x="768985" y="621411"/>
                  </a:lnTo>
                  <a:lnTo>
                    <a:pt x="762635" y="621411"/>
                  </a:lnTo>
                  <a:lnTo>
                    <a:pt x="768985" y="621411"/>
                  </a:lnTo>
                  <a:cubicBezTo>
                    <a:pt x="768985" y="702945"/>
                    <a:pt x="702945" y="768985"/>
                    <a:pt x="621411" y="768985"/>
                  </a:cubicBezTo>
                  <a:lnTo>
                    <a:pt x="621411" y="762635"/>
                  </a:lnTo>
                  <a:lnTo>
                    <a:pt x="621411" y="768985"/>
                  </a:lnTo>
                  <a:lnTo>
                    <a:pt x="147574" y="768985"/>
                  </a:lnTo>
                  <a:lnTo>
                    <a:pt x="147574" y="762635"/>
                  </a:lnTo>
                  <a:lnTo>
                    <a:pt x="147574" y="768985"/>
                  </a:lnTo>
                  <a:cubicBezTo>
                    <a:pt x="66040" y="768985"/>
                    <a:pt x="0" y="702945"/>
                    <a:pt x="0" y="621411"/>
                  </a:cubicBezTo>
                  <a:lnTo>
                    <a:pt x="0" y="147574"/>
                  </a:lnTo>
                  <a:lnTo>
                    <a:pt x="6350" y="147574"/>
                  </a:lnTo>
                  <a:lnTo>
                    <a:pt x="0" y="147574"/>
                  </a:lnTo>
                  <a:moveTo>
                    <a:pt x="12700" y="147574"/>
                  </a:moveTo>
                  <a:lnTo>
                    <a:pt x="12700" y="621411"/>
                  </a:lnTo>
                  <a:lnTo>
                    <a:pt x="6350" y="621411"/>
                  </a:lnTo>
                  <a:lnTo>
                    <a:pt x="12700" y="621411"/>
                  </a:lnTo>
                  <a:cubicBezTo>
                    <a:pt x="12700" y="695833"/>
                    <a:pt x="73025" y="756285"/>
                    <a:pt x="147574" y="756285"/>
                  </a:cubicBezTo>
                  <a:lnTo>
                    <a:pt x="621411" y="756285"/>
                  </a:lnTo>
                  <a:cubicBezTo>
                    <a:pt x="695833" y="756285"/>
                    <a:pt x="756285" y="695960"/>
                    <a:pt x="756285" y="621411"/>
                  </a:cubicBezTo>
                  <a:lnTo>
                    <a:pt x="756285" y="147574"/>
                  </a:lnTo>
                  <a:cubicBezTo>
                    <a:pt x="756285" y="73025"/>
                    <a:pt x="695833" y="12700"/>
                    <a:pt x="621411" y="12700"/>
                  </a:cubicBezTo>
                  <a:lnTo>
                    <a:pt x="147574" y="12700"/>
                  </a:lnTo>
                  <a:lnTo>
                    <a:pt x="147574" y="6350"/>
                  </a:lnTo>
                  <a:lnTo>
                    <a:pt x="147574" y="12700"/>
                  </a:lnTo>
                  <a:cubicBezTo>
                    <a:pt x="73025" y="12700"/>
                    <a:pt x="12700" y="73025"/>
                    <a:pt x="12700" y="147574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84809" y="4535164"/>
            <a:ext cx="217140" cy="35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b="true" sz="3125" spc="-62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01404" y="4483840"/>
            <a:ext cx="3308748" cy="442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b="true" sz="2562" spc="-52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Escalabilidade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01404" y="4983010"/>
            <a:ext cx="9069977" cy="892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8"/>
              </a:lnSpc>
            </a:pPr>
            <a:r>
              <a:rPr lang="en-US" sz="2237" spc="-46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 framework é capaz de lidar com cargas de trabalho elevadas, tornando-o uma escolha ideal para aplicações de alto tráfego.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877491" y="6280622"/>
            <a:ext cx="576709" cy="576709"/>
            <a:chOff x="0" y="0"/>
            <a:chExt cx="768945" cy="76894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350" y="6350"/>
              <a:ext cx="756285" cy="756285"/>
            </a:xfrm>
            <a:custGeom>
              <a:avLst/>
              <a:gdLst/>
              <a:ahLst/>
              <a:cxnLst/>
              <a:rect r="r" b="b" t="t" l="l"/>
              <a:pathLst>
                <a:path h="756285" w="756285">
                  <a:moveTo>
                    <a:pt x="0" y="141224"/>
                  </a:moveTo>
                  <a:cubicBezTo>
                    <a:pt x="0" y="63246"/>
                    <a:pt x="63246" y="0"/>
                    <a:pt x="141224" y="0"/>
                  </a:cubicBezTo>
                  <a:lnTo>
                    <a:pt x="615061" y="0"/>
                  </a:lnTo>
                  <a:cubicBezTo>
                    <a:pt x="693039" y="0"/>
                    <a:pt x="756285" y="63246"/>
                    <a:pt x="756285" y="141224"/>
                  </a:cubicBezTo>
                  <a:lnTo>
                    <a:pt x="756285" y="615061"/>
                  </a:lnTo>
                  <a:cubicBezTo>
                    <a:pt x="756285" y="693039"/>
                    <a:pt x="693039" y="756285"/>
                    <a:pt x="615061" y="756285"/>
                  </a:cubicBezTo>
                  <a:lnTo>
                    <a:pt x="141224" y="756285"/>
                  </a:lnTo>
                  <a:cubicBezTo>
                    <a:pt x="63246" y="756285"/>
                    <a:pt x="0" y="693039"/>
                    <a:pt x="0" y="615061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68985" cy="768985"/>
            </a:xfrm>
            <a:custGeom>
              <a:avLst/>
              <a:gdLst/>
              <a:ahLst/>
              <a:cxnLst/>
              <a:rect r="r" b="b" t="t" l="l"/>
              <a:pathLst>
                <a:path h="768985" w="768985">
                  <a:moveTo>
                    <a:pt x="0" y="147574"/>
                  </a:moveTo>
                  <a:cubicBezTo>
                    <a:pt x="0" y="66040"/>
                    <a:pt x="66040" y="0"/>
                    <a:pt x="147574" y="0"/>
                  </a:cubicBezTo>
                  <a:lnTo>
                    <a:pt x="621411" y="0"/>
                  </a:lnTo>
                  <a:lnTo>
                    <a:pt x="621411" y="6350"/>
                  </a:lnTo>
                  <a:lnTo>
                    <a:pt x="621411" y="0"/>
                  </a:lnTo>
                  <a:cubicBezTo>
                    <a:pt x="702945" y="0"/>
                    <a:pt x="768985" y="66040"/>
                    <a:pt x="768985" y="147574"/>
                  </a:cubicBezTo>
                  <a:lnTo>
                    <a:pt x="762635" y="147574"/>
                  </a:lnTo>
                  <a:lnTo>
                    <a:pt x="768985" y="147574"/>
                  </a:lnTo>
                  <a:lnTo>
                    <a:pt x="768985" y="621411"/>
                  </a:lnTo>
                  <a:lnTo>
                    <a:pt x="762635" y="621411"/>
                  </a:lnTo>
                  <a:lnTo>
                    <a:pt x="768985" y="621411"/>
                  </a:lnTo>
                  <a:cubicBezTo>
                    <a:pt x="768985" y="702945"/>
                    <a:pt x="702945" y="768985"/>
                    <a:pt x="621411" y="768985"/>
                  </a:cubicBezTo>
                  <a:lnTo>
                    <a:pt x="621411" y="762635"/>
                  </a:lnTo>
                  <a:lnTo>
                    <a:pt x="621411" y="768985"/>
                  </a:lnTo>
                  <a:lnTo>
                    <a:pt x="147574" y="768985"/>
                  </a:lnTo>
                  <a:lnTo>
                    <a:pt x="147574" y="762635"/>
                  </a:lnTo>
                  <a:lnTo>
                    <a:pt x="147574" y="768985"/>
                  </a:lnTo>
                  <a:cubicBezTo>
                    <a:pt x="66040" y="768985"/>
                    <a:pt x="0" y="702945"/>
                    <a:pt x="0" y="621411"/>
                  </a:cubicBezTo>
                  <a:lnTo>
                    <a:pt x="0" y="147574"/>
                  </a:lnTo>
                  <a:lnTo>
                    <a:pt x="6350" y="147574"/>
                  </a:lnTo>
                  <a:lnTo>
                    <a:pt x="0" y="147574"/>
                  </a:lnTo>
                  <a:moveTo>
                    <a:pt x="12700" y="147574"/>
                  </a:moveTo>
                  <a:lnTo>
                    <a:pt x="12700" y="621411"/>
                  </a:lnTo>
                  <a:lnTo>
                    <a:pt x="6350" y="621411"/>
                  </a:lnTo>
                  <a:lnTo>
                    <a:pt x="12700" y="621411"/>
                  </a:lnTo>
                  <a:cubicBezTo>
                    <a:pt x="12700" y="695833"/>
                    <a:pt x="73025" y="756285"/>
                    <a:pt x="147574" y="756285"/>
                  </a:cubicBezTo>
                  <a:lnTo>
                    <a:pt x="621411" y="756285"/>
                  </a:lnTo>
                  <a:cubicBezTo>
                    <a:pt x="695833" y="756285"/>
                    <a:pt x="756285" y="695960"/>
                    <a:pt x="756285" y="621411"/>
                  </a:cubicBezTo>
                  <a:lnTo>
                    <a:pt x="756285" y="147574"/>
                  </a:lnTo>
                  <a:cubicBezTo>
                    <a:pt x="756285" y="73025"/>
                    <a:pt x="695833" y="12700"/>
                    <a:pt x="621411" y="12700"/>
                  </a:cubicBezTo>
                  <a:lnTo>
                    <a:pt x="147574" y="12700"/>
                  </a:lnTo>
                  <a:lnTo>
                    <a:pt x="147574" y="6350"/>
                  </a:lnTo>
                  <a:lnTo>
                    <a:pt x="147574" y="12700"/>
                  </a:lnTo>
                  <a:cubicBezTo>
                    <a:pt x="73025" y="12700"/>
                    <a:pt x="12700" y="73025"/>
                    <a:pt x="12700" y="147574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057424" y="6419217"/>
            <a:ext cx="216842" cy="35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b="true" sz="3125" spc="-62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01404" y="6252047"/>
            <a:ext cx="3308748" cy="442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b="true" sz="2562" spc="-52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Segurança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01404" y="6762081"/>
            <a:ext cx="9069977" cy="892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8"/>
              </a:lnSpc>
            </a:pPr>
            <a:r>
              <a:rPr lang="en-US" sz="2237" spc="-46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 Pyramid possui recursos integrados de segurança, como proteção contra ataques CSRF e XSS, que ajudam a proteger as aplicações.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877491" y="8338617"/>
            <a:ext cx="576709" cy="576709"/>
            <a:chOff x="0" y="0"/>
            <a:chExt cx="768945" cy="76894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6350" y="6350"/>
              <a:ext cx="756285" cy="756285"/>
            </a:xfrm>
            <a:custGeom>
              <a:avLst/>
              <a:gdLst/>
              <a:ahLst/>
              <a:cxnLst/>
              <a:rect r="r" b="b" t="t" l="l"/>
              <a:pathLst>
                <a:path h="756285" w="756285">
                  <a:moveTo>
                    <a:pt x="0" y="141224"/>
                  </a:moveTo>
                  <a:cubicBezTo>
                    <a:pt x="0" y="63246"/>
                    <a:pt x="63246" y="0"/>
                    <a:pt x="141224" y="0"/>
                  </a:cubicBezTo>
                  <a:lnTo>
                    <a:pt x="615061" y="0"/>
                  </a:lnTo>
                  <a:cubicBezTo>
                    <a:pt x="693039" y="0"/>
                    <a:pt x="756285" y="63246"/>
                    <a:pt x="756285" y="141224"/>
                  </a:cubicBezTo>
                  <a:lnTo>
                    <a:pt x="756285" y="615061"/>
                  </a:lnTo>
                  <a:cubicBezTo>
                    <a:pt x="756285" y="693039"/>
                    <a:pt x="693039" y="756285"/>
                    <a:pt x="615061" y="756285"/>
                  </a:cubicBezTo>
                  <a:lnTo>
                    <a:pt x="141224" y="756285"/>
                  </a:lnTo>
                  <a:cubicBezTo>
                    <a:pt x="63246" y="756285"/>
                    <a:pt x="0" y="693039"/>
                    <a:pt x="0" y="615061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68985" cy="768985"/>
            </a:xfrm>
            <a:custGeom>
              <a:avLst/>
              <a:gdLst/>
              <a:ahLst/>
              <a:cxnLst/>
              <a:rect r="r" b="b" t="t" l="l"/>
              <a:pathLst>
                <a:path h="768985" w="768985">
                  <a:moveTo>
                    <a:pt x="0" y="147574"/>
                  </a:moveTo>
                  <a:cubicBezTo>
                    <a:pt x="0" y="66040"/>
                    <a:pt x="66040" y="0"/>
                    <a:pt x="147574" y="0"/>
                  </a:cubicBezTo>
                  <a:lnTo>
                    <a:pt x="621411" y="0"/>
                  </a:lnTo>
                  <a:lnTo>
                    <a:pt x="621411" y="6350"/>
                  </a:lnTo>
                  <a:lnTo>
                    <a:pt x="621411" y="0"/>
                  </a:lnTo>
                  <a:cubicBezTo>
                    <a:pt x="702945" y="0"/>
                    <a:pt x="768985" y="66040"/>
                    <a:pt x="768985" y="147574"/>
                  </a:cubicBezTo>
                  <a:lnTo>
                    <a:pt x="762635" y="147574"/>
                  </a:lnTo>
                  <a:lnTo>
                    <a:pt x="768985" y="147574"/>
                  </a:lnTo>
                  <a:lnTo>
                    <a:pt x="768985" y="621411"/>
                  </a:lnTo>
                  <a:lnTo>
                    <a:pt x="762635" y="621411"/>
                  </a:lnTo>
                  <a:lnTo>
                    <a:pt x="768985" y="621411"/>
                  </a:lnTo>
                  <a:cubicBezTo>
                    <a:pt x="768985" y="702945"/>
                    <a:pt x="702945" y="768985"/>
                    <a:pt x="621411" y="768985"/>
                  </a:cubicBezTo>
                  <a:lnTo>
                    <a:pt x="621411" y="762635"/>
                  </a:lnTo>
                  <a:lnTo>
                    <a:pt x="621411" y="768985"/>
                  </a:lnTo>
                  <a:lnTo>
                    <a:pt x="147574" y="768985"/>
                  </a:lnTo>
                  <a:lnTo>
                    <a:pt x="147574" y="762635"/>
                  </a:lnTo>
                  <a:lnTo>
                    <a:pt x="147574" y="768985"/>
                  </a:lnTo>
                  <a:cubicBezTo>
                    <a:pt x="66040" y="768985"/>
                    <a:pt x="0" y="702945"/>
                    <a:pt x="0" y="621411"/>
                  </a:cubicBezTo>
                  <a:lnTo>
                    <a:pt x="0" y="147574"/>
                  </a:lnTo>
                  <a:lnTo>
                    <a:pt x="6350" y="147574"/>
                  </a:lnTo>
                  <a:lnTo>
                    <a:pt x="0" y="147574"/>
                  </a:lnTo>
                  <a:moveTo>
                    <a:pt x="12700" y="147574"/>
                  </a:moveTo>
                  <a:lnTo>
                    <a:pt x="12700" y="621411"/>
                  </a:lnTo>
                  <a:lnTo>
                    <a:pt x="6350" y="621411"/>
                  </a:lnTo>
                  <a:lnTo>
                    <a:pt x="12700" y="621411"/>
                  </a:lnTo>
                  <a:cubicBezTo>
                    <a:pt x="12700" y="695833"/>
                    <a:pt x="73025" y="756285"/>
                    <a:pt x="147574" y="756285"/>
                  </a:cubicBezTo>
                  <a:lnTo>
                    <a:pt x="621411" y="756285"/>
                  </a:lnTo>
                  <a:cubicBezTo>
                    <a:pt x="695833" y="756285"/>
                    <a:pt x="756285" y="695960"/>
                    <a:pt x="756285" y="621411"/>
                  </a:cubicBezTo>
                  <a:lnTo>
                    <a:pt x="756285" y="147574"/>
                  </a:lnTo>
                  <a:cubicBezTo>
                    <a:pt x="756285" y="73025"/>
                    <a:pt x="695833" y="12700"/>
                    <a:pt x="621411" y="12700"/>
                  </a:cubicBezTo>
                  <a:lnTo>
                    <a:pt x="147574" y="12700"/>
                  </a:lnTo>
                  <a:lnTo>
                    <a:pt x="147574" y="6350"/>
                  </a:lnTo>
                  <a:lnTo>
                    <a:pt x="147574" y="12700"/>
                  </a:lnTo>
                  <a:cubicBezTo>
                    <a:pt x="73025" y="12700"/>
                    <a:pt x="12700" y="73025"/>
                    <a:pt x="12700" y="147574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1062781" y="8420397"/>
            <a:ext cx="206128" cy="35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b="true" sz="3125" spc="-62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701404" y="8184951"/>
            <a:ext cx="3308748" cy="442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b="true" sz="2562" spc="-52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Comunidade Ativa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701404" y="8684121"/>
            <a:ext cx="9069977" cy="892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8"/>
              </a:lnSpc>
            </a:pPr>
            <a:r>
              <a:rPr lang="en-US" sz="2237" spc="-46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 Pyramid conta com uma comunidade ativa de desenvolvedores que contribuem com recursos, documentação e suporte.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74902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971550"/>
            <a:ext cx="9149060" cy="1069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37"/>
              </a:lnSpc>
            </a:pPr>
            <a:r>
              <a:rPr lang="en-US" b="true" sz="6374" spc="-127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Desvantagens do Pyramid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80046" y="3513603"/>
            <a:ext cx="4050506" cy="544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b="true" sz="3187" spc="-63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Curva de Aprendizado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0046" y="4955084"/>
            <a:ext cx="4873526" cy="2640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1"/>
              </a:lnSpc>
            </a:pPr>
            <a:r>
              <a:rPr lang="en-US" sz="2574" spc="-52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Por ser um framework mais complexo, o Pyramid pode apresentar uma curva de aprendizado mais acentuada para desenvolvedores novatos.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15869" y="3513603"/>
            <a:ext cx="4050506" cy="544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b="true" sz="3187" spc="-63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Configuração Inicial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15869" y="4955084"/>
            <a:ext cx="4873526" cy="3173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1"/>
              </a:lnSpc>
            </a:pPr>
            <a:r>
              <a:rPr lang="en-US" sz="2574" spc="-52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A configuração inicial do Pyramid pode exigir mais esforço do que outros frameworks mais simples, especialmente para projetos menores.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47525" y="3513603"/>
            <a:ext cx="4323458" cy="544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b="true" sz="3187" spc="-63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Documentação Dispersa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51692" y="4955084"/>
            <a:ext cx="4873526" cy="2640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1"/>
              </a:lnSpc>
            </a:pPr>
            <a:r>
              <a:rPr lang="en-US" sz="2574" spc="-52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Embora haja uma boa documentação disponível, ela pode estar um pouco dispersa entre diferentes fontes e recursos da comunidade.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9084"/>
          </a:xfrm>
          <a:custGeom>
            <a:avLst/>
            <a:gdLst/>
            <a:ahLst/>
            <a:cxnLst/>
            <a:rect r="r" b="b" t="t" l="l"/>
            <a:pathLst>
              <a:path h="10289084" w="6858000">
                <a:moveTo>
                  <a:pt x="0" y="0"/>
                </a:moveTo>
                <a:lnTo>
                  <a:pt x="6858000" y="0"/>
                </a:lnTo>
                <a:lnTo>
                  <a:pt x="6858000" y="10289084"/>
                </a:lnTo>
                <a:lnTo>
                  <a:pt x="0" y="10289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" t="0" r="-1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626251" y="265808"/>
            <a:ext cx="8422768" cy="725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87"/>
              </a:lnSpc>
            </a:pPr>
            <a:r>
              <a:rPr lang="en-US" b="true" sz="4562" spc="-91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Onde é usado o Pyramid?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626251" y="1376139"/>
            <a:ext cx="10117132" cy="2025104"/>
            <a:chOff x="0" y="0"/>
            <a:chExt cx="13489509" cy="27001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494" y="6350"/>
              <a:ext cx="13476425" cy="2687447"/>
            </a:xfrm>
            <a:custGeom>
              <a:avLst/>
              <a:gdLst/>
              <a:ahLst/>
              <a:cxnLst/>
              <a:rect r="r" b="b" t="t" l="l"/>
              <a:pathLst>
                <a:path h="2687447" w="13476425">
                  <a:moveTo>
                    <a:pt x="0" y="123698"/>
                  </a:moveTo>
                  <a:cubicBezTo>
                    <a:pt x="0" y="55372"/>
                    <a:pt x="56883" y="0"/>
                    <a:pt x="126883" y="0"/>
                  </a:cubicBezTo>
                  <a:lnTo>
                    <a:pt x="13349540" y="0"/>
                  </a:lnTo>
                  <a:cubicBezTo>
                    <a:pt x="13419671" y="0"/>
                    <a:pt x="13476424" y="55372"/>
                    <a:pt x="13476424" y="123698"/>
                  </a:cubicBezTo>
                  <a:lnTo>
                    <a:pt x="13476424" y="2563749"/>
                  </a:lnTo>
                  <a:cubicBezTo>
                    <a:pt x="13476424" y="2632075"/>
                    <a:pt x="13419541" y="2687447"/>
                    <a:pt x="13349540" y="2687447"/>
                  </a:cubicBezTo>
                  <a:lnTo>
                    <a:pt x="126883" y="2687447"/>
                  </a:lnTo>
                  <a:cubicBezTo>
                    <a:pt x="56753" y="2687447"/>
                    <a:pt x="0" y="2632075"/>
                    <a:pt x="0" y="2563749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489412" cy="2700147"/>
            </a:xfrm>
            <a:custGeom>
              <a:avLst/>
              <a:gdLst/>
              <a:ahLst/>
              <a:cxnLst/>
              <a:rect r="r" b="b" t="t" l="l"/>
              <a:pathLst>
                <a:path h="2700147" w="13489412">
                  <a:moveTo>
                    <a:pt x="0" y="130048"/>
                  </a:moveTo>
                  <a:cubicBezTo>
                    <a:pt x="0" y="58166"/>
                    <a:pt x="59741" y="0"/>
                    <a:pt x="133377" y="0"/>
                  </a:cubicBezTo>
                  <a:lnTo>
                    <a:pt x="13356034" y="0"/>
                  </a:lnTo>
                  <a:lnTo>
                    <a:pt x="13356034" y="6350"/>
                  </a:lnTo>
                  <a:lnTo>
                    <a:pt x="13356034" y="0"/>
                  </a:lnTo>
                  <a:cubicBezTo>
                    <a:pt x="13429672" y="0"/>
                    <a:pt x="13489412" y="58166"/>
                    <a:pt x="13489412" y="130048"/>
                  </a:cubicBezTo>
                  <a:lnTo>
                    <a:pt x="13482918" y="130048"/>
                  </a:lnTo>
                  <a:lnTo>
                    <a:pt x="13489412" y="130048"/>
                  </a:lnTo>
                  <a:lnTo>
                    <a:pt x="13489412" y="2570099"/>
                  </a:lnTo>
                  <a:lnTo>
                    <a:pt x="13482918" y="2570099"/>
                  </a:lnTo>
                  <a:lnTo>
                    <a:pt x="13489412" y="2570099"/>
                  </a:lnTo>
                  <a:cubicBezTo>
                    <a:pt x="13489412" y="2641981"/>
                    <a:pt x="13429672" y="2700147"/>
                    <a:pt x="13356034" y="2700147"/>
                  </a:cubicBezTo>
                  <a:lnTo>
                    <a:pt x="13356034" y="2693797"/>
                  </a:lnTo>
                  <a:lnTo>
                    <a:pt x="13356034" y="2700147"/>
                  </a:lnTo>
                  <a:lnTo>
                    <a:pt x="133377" y="2700147"/>
                  </a:lnTo>
                  <a:lnTo>
                    <a:pt x="133377" y="2693797"/>
                  </a:lnTo>
                  <a:lnTo>
                    <a:pt x="133377" y="2700147"/>
                  </a:lnTo>
                  <a:cubicBezTo>
                    <a:pt x="59741" y="2700147"/>
                    <a:pt x="0" y="2641981"/>
                    <a:pt x="0" y="2570099"/>
                  </a:cubicBezTo>
                  <a:lnTo>
                    <a:pt x="0" y="130048"/>
                  </a:lnTo>
                  <a:lnTo>
                    <a:pt x="6494" y="130048"/>
                  </a:lnTo>
                  <a:lnTo>
                    <a:pt x="0" y="130048"/>
                  </a:lnTo>
                  <a:moveTo>
                    <a:pt x="12987" y="130048"/>
                  </a:moveTo>
                  <a:lnTo>
                    <a:pt x="12987" y="2570099"/>
                  </a:lnTo>
                  <a:lnTo>
                    <a:pt x="6494" y="2570099"/>
                  </a:lnTo>
                  <a:lnTo>
                    <a:pt x="12987" y="2570099"/>
                  </a:lnTo>
                  <a:cubicBezTo>
                    <a:pt x="12987" y="2634869"/>
                    <a:pt x="66883" y="2687447"/>
                    <a:pt x="133377" y="2687447"/>
                  </a:cubicBezTo>
                  <a:lnTo>
                    <a:pt x="13356034" y="2687447"/>
                  </a:lnTo>
                  <a:cubicBezTo>
                    <a:pt x="13422528" y="2687447"/>
                    <a:pt x="13476425" y="2634869"/>
                    <a:pt x="13476425" y="2570099"/>
                  </a:cubicBezTo>
                  <a:lnTo>
                    <a:pt x="13476425" y="130048"/>
                  </a:lnTo>
                  <a:cubicBezTo>
                    <a:pt x="13476425" y="65278"/>
                    <a:pt x="13422528" y="12700"/>
                    <a:pt x="13356034" y="12700"/>
                  </a:cubicBezTo>
                  <a:lnTo>
                    <a:pt x="133377" y="12700"/>
                  </a:lnTo>
                  <a:lnTo>
                    <a:pt x="133377" y="6350"/>
                  </a:lnTo>
                  <a:lnTo>
                    <a:pt x="133377" y="12700"/>
                  </a:lnTo>
                  <a:cubicBezTo>
                    <a:pt x="66883" y="12700"/>
                    <a:pt x="12987" y="65278"/>
                    <a:pt x="12987" y="130048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861399" y="1483370"/>
            <a:ext cx="2898725" cy="390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b="true" sz="2249" spc="-46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Aplicações Web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61400" y="1899936"/>
            <a:ext cx="9646834" cy="1309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4"/>
              </a:lnSpc>
            </a:pP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 Pyramid é amplamente utilizado no desenvolvimento de aplicações web robustas e de alto desempenho, como portais corporativos, sistemas de gerenciamento de conteúdo e aplicações de comércio eletrônico.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626251" y="3895130"/>
            <a:ext cx="10117132" cy="1671786"/>
            <a:chOff x="0" y="0"/>
            <a:chExt cx="13489509" cy="222904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494" y="6350"/>
              <a:ext cx="13476425" cy="2216404"/>
            </a:xfrm>
            <a:custGeom>
              <a:avLst/>
              <a:gdLst/>
              <a:ahLst/>
              <a:cxnLst/>
              <a:rect r="r" b="b" t="t" l="l"/>
              <a:pathLst>
                <a:path h="2216404" w="13476425">
                  <a:moveTo>
                    <a:pt x="0" y="123698"/>
                  </a:moveTo>
                  <a:cubicBezTo>
                    <a:pt x="0" y="55372"/>
                    <a:pt x="56883" y="0"/>
                    <a:pt x="127013" y="0"/>
                  </a:cubicBezTo>
                  <a:lnTo>
                    <a:pt x="13349410" y="0"/>
                  </a:lnTo>
                  <a:cubicBezTo>
                    <a:pt x="13419541" y="0"/>
                    <a:pt x="13476424" y="55372"/>
                    <a:pt x="13476424" y="123698"/>
                  </a:cubicBezTo>
                  <a:lnTo>
                    <a:pt x="13476424" y="2092706"/>
                  </a:lnTo>
                  <a:cubicBezTo>
                    <a:pt x="13476424" y="2161032"/>
                    <a:pt x="13419541" y="2216404"/>
                    <a:pt x="13349410" y="2216404"/>
                  </a:cubicBezTo>
                  <a:lnTo>
                    <a:pt x="127013" y="2216404"/>
                  </a:lnTo>
                  <a:cubicBezTo>
                    <a:pt x="56883" y="2216404"/>
                    <a:pt x="0" y="2161032"/>
                    <a:pt x="0" y="2092706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489412" cy="2229104"/>
            </a:xfrm>
            <a:custGeom>
              <a:avLst/>
              <a:gdLst/>
              <a:ahLst/>
              <a:cxnLst/>
              <a:rect r="r" b="b" t="t" l="l"/>
              <a:pathLst>
                <a:path h="2229104" w="13489412">
                  <a:moveTo>
                    <a:pt x="0" y="130048"/>
                  </a:moveTo>
                  <a:cubicBezTo>
                    <a:pt x="0" y="58166"/>
                    <a:pt x="59870" y="0"/>
                    <a:pt x="133507" y="0"/>
                  </a:cubicBezTo>
                  <a:lnTo>
                    <a:pt x="13355904" y="0"/>
                  </a:lnTo>
                  <a:lnTo>
                    <a:pt x="13355904" y="6350"/>
                  </a:lnTo>
                  <a:lnTo>
                    <a:pt x="13355904" y="0"/>
                  </a:lnTo>
                  <a:cubicBezTo>
                    <a:pt x="13429672" y="0"/>
                    <a:pt x="13489412" y="58166"/>
                    <a:pt x="13489412" y="130048"/>
                  </a:cubicBezTo>
                  <a:lnTo>
                    <a:pt x="13482918" y="130048"/>
                  </a:lnTo>
                  <a:lnTo>
                    <a:pt x="13489412" y="130048"/>
                  </a:lnTo>
                  <a:lnTo>
                    <a:pt x="13489412" y="2099056"/>
                  </a:lnTo>
                  <a:lnTo>
                    <a:pt x="13482918" y="2099056"/>
                  </a:lnTo>
                  <a:lnTo>
                    <a:pt x="13489412" y="2099056"/>
                  </a:lnTo>
                  <a:cubicBezTo>
                    <a:pt x="13489412" y="2170938"/>
                    <a:pt x="13429542" y="2229104"/>
                    <a:pt x="13355904" y="2229104"/>
                  </a:cubicBezTo>
                  <a:lnTo>
                    <a:pt x="13355904" y="2222754"/>
                  </a:lnTo>
                  <a:lnTo>
                    <a:pt x="13355904" y="2229104"/>
                  </a:lnTo>
                  <a:lnTo>
                    <a:pt x="133507" y="2229104"/>
                  </a:lnTo>
                  <a:lnTo>
                    <a:pt x="133507" y="2222754"/>
                  </a:lnTo>
                  <a:lnTo>
                    <a:pt x="133507" y="2229104"/>
                  </a:lnTo>
                  <a:cubicBezTo>
                    <a:pt x="59870" y="2229104"/>
                    <a:pt x="0" y="2170811"/>
                    <a:pt x="0" y="2099056"/>
                  </a:cubicBezTo>
                  <a:lnTo>
                    <a:pt x="0" y="130048"/>
                  </a:lnTo>
                  <a:lnTo>
                    <a:pt x="6494" y="130048"/>
                  </a:lnTo>
                  <a:lnTo>
                    <a:pt x="0" y="130048"/>
                  </a:lnTo>
                  <a:moveTo>
                    <a:pt x="12987" y="130048"/>
                  </a:moveTo>
                  <a:lnTo>
                    <a:pt x="12987" y="2099056"/>
                  </a:lnTo>
                  <a:lnTo>
                    <a:pt x="6494" y="2099056"/>
                  </a:lnTo>
                  <a:lnTo>
                    <a:pt x="12987" y="2099056"/>
                  </a:lnTo>
                  <a:cubicBezTo>
                    <a:pt x="12987" y="2163826"/>
                    <a:pt x="66883" y="2216404"/>
                    <a:pt x="133507" y="2216404"/>
                  </a:cubicBezTo>
                  <a:lnTo>
                    <a:pt x="13355904" y="2216404"/>
                  </a:lnTo>
                  <a:cubicBezTo>
                    <a:pt x="13422528" y="2216404"/>
                    <a:pt x="13476425" y="2163826"/>
                    <a:pt x="13476425" y="2099056"/>
                  </a:cubicBezTo>
                  <a:lnTo>
                    <a:pt x="13476425" y="130048"/>
                  </a:lnTo>
                  <a:cubicBezTo>
                    <a:pt x="13476425" y="65278"/>
                    <a:pt x="13422528" y="12700"/>
                    <a:pt x="13355904" y="12700"/>
                  </a:cubicBezTo>
                  <a:lnTo>
                    <a:pt x="133507" y="12700"/>
                  </a:lnTo>
                  <a:lnTo>
                    <a:pt x="133507" y="6350"/>
                  </a:lnTo>
                  <a:lnTo>
                    <a:pt x="133507" y="12700"/>
                  </a:lnTo>
                  <a:cubicBezTo>
                    <a:pt x="66883" y="12700"/>
                    <a:pt x="12987" y="65278"/>
                    <a:pt x="12987" y="130048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7861399" y="4024610"/>
            <a:ext cx="2898725" cy="390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b="true" sz="2249" spc="-46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APIs REST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861400" y="4402183"/>
            <a:ext cx="9646834" cy="861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4"/>
              </a:lnSpc>
            </a:pP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 framework também é uma escolha popular para a construção de APIs RESTful de alta performance, ideais para aplicações móveis e serviços web.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626251" y="5778252"/>
            <a:ext cx="10117132" cy="2025104"/>
            <a:chOff x="0" y="0"/>
            <a:chExt cx="13489509" cy="270013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494" y="6350"/>
              <a:ext cx="13476425" cy="2687447"/>
            </a:xfrm>
            <a:custGeom>
              <a:avLst/>
              <a:gdLst/>
              <a:ahLst/>
              <a:cxnLst/>
              <a:rect r="r" b="b" t="t" l="l"/>
              <a:pathLst>
                <a:path h="2687447" w="13476425">
                  <a:moveTo>
                    <a:pt x="0" y="123698"/>
                  </a:moveTo>
                  <a:cubicBezTo>
                    <a:pt x="0" y="55372"/>
                    <a:pt x="56883" y="0"/>
                    <a:pt x="126883" y="0"/>
                  </a:cubicBezTo>
                  <a:lnTo>
                    <a:pt x="13349540" y="0"/>
                  </a:lnTo>
                  <a:cubicBezTo>
                    <a:pt x="13419671" y="0"/>
                    <a:pt x="13476424" y="55372"/>
                    <a:pt x="13476424" y="123698"/>
                  </a:cubicBezTo>
                  <a:lnTo>
                    <a:pt x="13476424" y="2563749"/>
                  </a:lnTo>
                  <a:cubicBezTo>
                    <a:pt x="13476424" y="2632075"/>
                    <a:pt x="13419541" y="2687447"/>
                    <a:pt x="13349540" y="2687447"/>
                  </a:cubicBezTo>
                  <a:lnTo>
                    <a:pt x="126883" y="2687447"/>
                  </a:lnTo>
                  <a:cubicBezTo>
                    <a:pt x="56753" y="2687447"/>
                    <a:pt x="0" y="2632075"/>
                    <a:pt x="0" y="2563749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489412" cy="2700147"/>
            </a:xfrm>
            <a:custGeom>
              <a:avLst/>
              <a:gdLst/>
              <a:ahLst/>
              <a:cxnLst/>
              <a:rect r="r" b="b" t="t" l="l"/>
              <a:pathLst>
                <a:path h="2700147" w="13489412">
                  <a:moveTo>
                    <a:pt x="0" y="130048"/>
                  </a:moveTo>
                  <a:cubicBezTo>
                    <a:pt x="0" y="58166"/>
                    <a:pt x="59741" y="0"/>
                    <a:pt x="133377" y="0"/>
                  </a:cubicBezTo>
                  <a:lnTo>
                    <a:pt x="13356034" y="0"/>
                  </a:lnTo>
                  <a:lnTo>
                    <a:pt x="13356034" y="6350"/>
                  </a:lnTo>
                  <a:lnTo>
                    <a:pt x="13356034" y="0"/>
                  </a:lnTo>
                  <a:cubicBezTo>
                    <a:pt x="13429672" y="0"/>
                    <a:pt x="13489412" y="58166"/>
                    <a:pt x="13489412" y="130048"/>
                  </a:cubicBezTo>
                  <a:lnTo>
                    <a:pt x="13482918" y="130048"/>
                  </a:lnTo>
                  <a:lnTo>
                    <a:pt x="13489412" y="130048"/>
                  </a:lnTo>
                  <a:lnTo>
                    <a:pt x="13489412" y="2570099"/>
                  </a:lnTo>
                  <a:lnTo>
                    <a:pt x="13482918" y="2570099"/>
                  </a:lnTo>
                  <a:lnTo>
                    <a:pt x="13489412" y="2570099"/>
                  </a:lnTo>
                  <a:cubicBezTo>
                    <a:pt x="13489412" y="2641981"/>
                    <a:pt x="13429672" y="2700147"/>
                    <a:pt x="13356034" y="2700147"/>
                  </a:cubicBezTo>
                  <a:lnTo>
                    <a:pt x="13356034" y="2693797"/>
                  </a:lnTo>
                  <a:lnTo>
                    <a:pt x="13356034" y="2700147"/>
                  </a:lnTo>
                  <a:lnTo>
                    <a:pt x="133377" y="2700147"/>
                  </a:lnTo>
                  <a:lnTo>
                    <a:pt x="133377" y="2693797"/>
                  </a:lnTo>
                  <a:lnTo>
                    <a:pt x="133377" y="2700147"/>
                  </a:lnTo>
                  <a:cubicBezTo>
                    <a:pt x="59741" y="2700147"/>
                    <a:pt x="0" y="2641981"/>
                    <a:pt x="0" y="2570099"/>
                  </a:cubicBezTo>
                  <a:lnTo>
                    <a:pt x="0" y="130048"/>
                  </a:lnTo>
                  <a:lnTo>
                    <a:pt x="6494" y="130048"/>
                  </a:lnTo>
                  <a:lnTo>
                    <a:pt x="0" y="130048"/>
                  </a:lnTo>
                  <a:moveTo>
                    <a:pt x="12987" y="130048"/>
                  </a:moveTo>
                  <a:lnTo>
                    <a:pt x="12987" y="2570099"/>
                  </a:lnTo>
                  <a:lnTo>
                    <a:pt x="6494" y="2570099"/>
                  </a:lnTo>
                  <a:lnTo>
                    <a:pt x="12987" y="2570099"/>
                  </a:lnTo>
                  <a:cubicBezTo>
                    <a:pt x="12987" y="2634869"/>
                    <a:pt x="66883" y="2687447"/>
                    <a:pt x="133377" y="2687447"/>
                  </a:cubicBezTo>
                  <a:lnTo>
                    <a:pt x="13356034" y="2687447"/>
                  </a:lnTo>
                  <a:cubicBezTo>
                    <a:pt x="13422528" y="2687447"/>
                    <a:pt x="13476425" y="2634869"/>
                    <a:pt x="13476425" y="2570099"/>
                  </a:cubicBezTo>
                  <a:lnTo>
                    <a:pt x="13476425" y="130048"/>
                  </a:lnTo>
                  <a:cubicBezTo>
                    <a:pt x="13476425" y="65278"/>
                    <a:pt x="13422528" y="12700"/>
                    <a:pt x="13356034" y="12700"/>
                  </a:cubicBezTo>
                  <a:lnTo>
                    <a:pt x="133377" y="12700"/>
                  </a:lnTo>
                  <a:lnTo>
                    <a:pt x="133377" y="6350"/>
                  </a:lnTo>
                  <a:lnTo>
                    <a:pt x="133377" y="12700"/>
                  </a:lnTo>
                  <a:cubicBezTo>
                    <a:pt x="66883" y="12700"/>
                    <a:pt x="12987" y="65278"/>
                    <a:pt x="12987" y="130048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7861399" y="5831533"/>
            <a:ext cx="2898725" cy="390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b="true" sz="2249" spc="-46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Microserviços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861400" y="6251079"/>
            <a:ext cx="9646836" cy="1309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4"/>
              </a:lnSpc>
            </a:pP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Devido à sua arquitetura modular, o Pyramid se adapta bem ao desenvolvimento de aplicações baseadas em microserviços, facilitando a escalabilidade e a manutenção do sistema.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7626251" y="8014692"/>
            <a:ext cx="10117132" cy="1953670"/>
            <a:chOff x="0" y="0"/>
            <a:chExt cx="13489509" cy="260489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6494" y="7421"/>
              <a:ext cx="13476425" cy="2590118"/>
            </a:xfrm>
            <a:custGeom>
              <a:avLst/>
              <a:gdLst/>
              <a:ahLst/>
              <a:cxnLst/>
              <a:rect r="r" b="b" t="t" l="l"/>
              <a:pathLst>
                <a:path h="2590118" w="13476425">
                  <a:moveTo>
                    <a:pt x="0" y="144555"/>
                  </a:moveTo>
                  <a:cubicBezTo>
                    <a:pt x="0" y="64708"/>
                    <a:pt x="56883" y="0"/>
                    <a:pt x="127013" y="0"/>
                  </a:cubicBezTo>
                  <a:lnTo>
                    <a:pt x="13349410" y="0"/>
                  </a:lnTo>
                  <a:cubicBezTo>
                    <a:pt x="13419541" y="0"/>
                    <a:pt x="13476424" y="64708"/>
                    <a:pt x="13476424" y="144555"/>
                  </a:cubicBezTo>
                  <a:lnTo>
                    <a:pt x="13476424" y="2445562"/>
                  </a:lnTo>
                  <a:cubicBezTo>
                    <a:pt x="13476424" y="2525409"/>
                    <a:pt x="13419541" y="2590117"/>
                    <a:pt x="13349410" y="2590117"/>
                  </a:cubicBezTo>
                  <a:lnTo>
                    <a:pt x="127013" y="2590117"/>
                  </a:lnTo>
                  <a:cubicBezTo>
                    <a:pt x="56883" y="2590117"/>
                    <a:pt x="0" y="2525409"/>
                    <a:pt x="0" y="2445562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3489412" cy="2604950"/>
            </a:xfrm>
            <a:custGeom>
              <a:avLst/>
              <a:gdLst/>
              <a:ahLst/>
              <a:cxnLst/>
              <a:rect r="r" b="b" t="t" l="l"/>
              <a:pathLst>
                <a:path h="2604950" w="13489412">
                  <a:moveTo>
                    <a:pt x="0" y="151976"/>
                  </a:moveTo>
                  <a:cubicBezTo>
                    <a:pt x="0" y="67974"/>
                    <a:pt x="59870" y="0"/>
                    <a:pt x="133507" y="0"/>
                  </a:cubicBezTo>
                  <a:lnTo>
                    <a:pt x="13355904" y="0"/>
                  </a:lnTo>
                  <a:lnTo>
                    <a:pt x="13355904" y="7421"/>
                  </a:lnTo>
                  <a:lnTo>
                    <a:pt x="13355904" y="0"/>
                  </a:lnTo>
                  <a:cubicBezTo>
                    <a:pt x="13429672" y="0"/>
                    <a:pt x="13489412" y="67974"/>
                    <a:pt x="13489412" y="151976"/>
                  </a:cubicBezTo>
                  <a:lnTo>
                    <a:pt x="13482918" y="151976"/>
                  </a:lnTo>
                  <a:lnTo>
                    <a:pt x="13489412" y="151976"/>
                  </a:lnTo>
                  <a:lnTo>
                    <a:pt x="13489412" y="2452983"/>
                  </a:lnTo>
                  <a:lnTo>
                    <a:pt x="13482918" y="2452983"/>
                  </a:lnTo>
                  <a:lnTo>
                    <a:pt x="13489412" y="2452983"/>
                  </a:lnTo>
                  <a:cubicBezTo>
                    <a:pt x="13489412" y="2536985"/>
                    <a:pt x="13429542" y="2604950"/>
                    <a:pt x="13355904" y="2604950"/>
                  </a:cubicBezTo>
                  <a:lnTo>
                    <a:pt x="13355904" y="2597538"/>
                  </a:lnTo>
                  <a:lnTo>
                    <a:pt x="13355904" y="2604950"/>
                  </a:lnTo>
                  <a:lnTo>
                    <a:pt x="133507" y="2604950"/>
                  </a:lnTo>
                  <a:lnTo>
                    <a:pt x="133507" y="2597538"/>
                  </a:lnTo>
                  <a:lnTo>
                    <a:pt x="133507" y="2604950"/>
                  </a:lnTo>
                  <a:cubicBezTo>
                    <a:pt x="59870" y="2604950"/>
                    <a:pt x="0" y="2536837"/>
                    <a:pt x="0" y="2452983"/>
                  </a:cubicBezTo>
                  <a:lnTo>
                    <a:pt x="0" y="151976"/>
                  </a:lnTo>
                  <a:lnTo>
                    <a:pt x="6494" y="151976"/>
                  </a:lnTo>
                  <a:lnTo>
                    <a:pt x="0" y="151976"/>
                  </a:lnTo>
                  <a:moveTo>
                    <a:pt x="12987" y="151976"/>
                  </a:moveTo>
                  <a:lnTo>
                    <a:pt x="12987" y="2452983"/>
                  </a:lnTo>
                  <a:lnTo>
                    <a:pt x="6494" y="2452983"/>
                  </a:lnTo>
                  <a:lnTo>
                    <a:pt x="12987" y="2452983"/>
                  </a:lnTo>
                  <a:cubicBezTo>
                    <a:pt x="12987" y="2528674"/>
                    <a:pt x="66883" y="2590118"/>
                    <a:pt x="133507" y="2590118"/>
                  </a:cubicBezTo>
                  <a:lnTo>
                    <a:pt x="13355904" y="2590118"/>
                  </a:lnTo>
                  <a:cubicBezTo>
                    <a:pt x="13422528" y="2590118"/>
                    <a:pt x="13476425" y="2528674"/>
                    <a:pt x="13476425" y="2452983"/>
                  </a:cubicBezTo>
                  <a:lnTo>
                    <a:pt x="13476425" y="151976"/>
                  </a:lnTo>
                  <a:cubicBezTo>
                    <a:pt x="13476425" y="76285"/>
                    <a:pt x="13422528" y="14841"/>
                    <a:pt x="13355904" y="14841"/>
                  </a:cubicBezTo>
                  <a:lnTo>
                    <a:pt x="133507" y="14841"/>
                  </a:lnTo>
                  <a:lnTo>
                    <a:pt x="133507" y="7421"/>
                  </a:lnTo>
                  <a:lnTo>
                    <a:pt x="133507" y="14841"/>
                  </a:lnTo>
                  <a:cubicBezTo>
                    <a:pt x="66883" y="14841"/>
                    <a:pt x="12987" y="76285"/>
                    <a:pt x="12987" y="151976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7861399" y="8221266"/>
            <a:ext cx="2898725" cy="390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b="true" sz="2249" spc="-46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Aplicações de Dados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861399" y="8658969"/>
            <a:ext cx="9646836" cy="1309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4"/>
              </a:lnSpc>
            </a:pP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 Pyramid também é utilizado no desenvolvimento de aplicações de data science e análise de dados, onde sua escalabilidade e desempenho são cruciais.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621686" y="0"/>
            <a:ext cx="6666314" cy="10287000"/>
          </a:xfrm>
          <a:custGeom>
            <a:avLst/>
            <a:gdLst/>
            <a:ahLst/>
            <a:cxnLst/>
            <a:rect r="r" b="b" t="t" l="l"/>
            <a:pathLst>
              <a:path h="10287000" w="6666314">
                <a:moveTo>
                  <a:pt x="0" y="0"/>
                </a:moveTo>
                <a:lnTo>
                  <a:pt x="6666314" y="0"/>
                </a:lnTo>
                <a:lnTo>
                  <a:pt x="66663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75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9980" y="230832"/>
            <a:ext cx="9316194" cy="797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2"/>
              </a:lnSpc>
            </a:pPr>
            <a:r>
              <a:rPr lang="en-US" b="true" sz="4625" spc="-93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Exemplo de Aplicação com Pyramid</a:t>
            </a:r>
          </a:p>
        </p:txBody>
      </p:sp>
      <p:sp>
        <p:nvSpPr>
          <p:cNvPr name="Freeform 8" id="8" descr="preencoded.png"/>
          <p:cNvSpPr/>
          <p:nvPr/>
        </p:nvSpPr>
        <p:spPr>
          <a:xfrm flipH="false" flipV="false" rot="0">
            <a:off x="789980" y="2071390"/>
            <a:ext cx="1128712" cy="1805880"/>
          </a:xfrm>
          <a:custGeom>
            <a:avLst/>
            <a:gdLst/>
            <a:ahLst/>
            <a:cxnLst/>
            <a:rect r="r" b="b" t="t" l="l"/>
            <a:pathLst>
              <a:path h="1805880" w="1128712">
                <a:moveTo>
                  <a:pt x="0" y="0"/>
                </a:moveTo>
                <a:lnTo>
                  <a:pt x="1128712" y="0"/>
                </a:lnTo>
                <a:lnTo>
                  <a:pt x="1128712" y="1805880"/>
                </a:lnTo>
                <a:lnTo>
                  <a:pt x="0" y="18058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3" t="0" r="-103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57276" y="2268439"/>
            <a:ext cx="2962870" cy="39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b="true" sz="2312" spc="-46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View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57276" y="2717006"/>
            <a:ext cx="8606377" cy="85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5"/>
              </a:lnSpc>
            </a:pPr>
            <a:r>
              <a:rPr lang="en-US" sz="2149" spc="-42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As views do Pyramid são responsáveis por processar as requisições HTTP e retornar as respostas adequadas.</a:t>
            </a:r>
          </a:p>
        </p:txBody>
      </p:sp>
      <p:sp>
        <p:nvSpPr>
          <p:cNvPr name="Freeform 11" id="11" descr="preencoded.png"/>
          <p:cNvSpPr/>
          <p:nvPr/>
        </p:nvSpPr>
        <p:spPr>
          <a:xfrm flipH="false" flipV="false" rot="0">
            <a:off x="789980" y="3877270"/>
            <a:ext cx="1128712" cy="1805880"/>
          </a:xfrm>
          <a:custGeom>
            <a:avLst/>
            <a:gdLst/>
            <a:ahLst/>
            <a:cxnLst/>
            <a:rect r="r" b="b" t="t" l="l"/>
            <a:pathLst>
              <a:path h="1805880" w="1128712">
                <a:moveTo>
                  <a:pt x="0" y="0"/>
                </a:moveTo>
                <a:lnTo>
                  <a:pt x="1128712" y="0"/>
                </a:lnTo>
                <a:lnTo>
                  <a:pt x="1128712" y="1805880"/>
                </a:lnTo>
                <a:lnTo>
                  <a:pt x="0" y="18058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3" t="0" r="-103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257276" y="4074319"/>
            <a:ext cx="2962870" cy="39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b="true" sz="2312" spc="-46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Roteamento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57276" y="4522886"/>
            <a:ext cx="8606377" cy="85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5"/>
              </a:lnSpc>
            </a:pPr>
            <a:r>
              <a:rPr lang="en-US" sz="2149" spc="-42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 sistema de roteamento do Pyramid permite mapear URLs para views específicas, facilitando a definição de rotas da aplicação.</a:t>
            </a:r>
          </a:p>
        </p:txBody>
      </p:sp>
      <p:sp>
        <p:nvSpPr>
          <p:cNvPr name="Freeform 14" id="14" descr="preencoded.png"/>
          <p:cNvSpPr/>
          <p:nvPr/>
        </p:nvSpPr>
        <p:spPr>
          <a:xfrm flipH="false" flipV="false" rot="0">
            <a:off x="789980" y="5683151"/>
            <a:ext cx="1128712" cy="1805880"/>
          </a:xfrm>
          <a:custGeom>
            <a:avLst/>
            <a:gdLst/>
            <a:ahLst/>
            <a:cxnLst/>
            <a:rect r="r" b="b" t="t" l="l"/>
            <a:pathLst>
              <a:path h="1805880" w="1128712">
                <a:moveTo>
                  <a:pt x="0" y="0"/>
                </a:moveTo>
                <a:lnTo>
                  <a:pt x="1128712" y="0"/>
                </a:lnTo>
                <a:lnTo>
                  <a:pt x="1128712" y="1805880"/>
                </a:lnTo>
                <a:lnTo>
                  <a:pt x="0" y="18058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03" t="0" r="-103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257276" y="5880199"/>
            <a:ext cx="2962870" cy="39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b="true" sz="2312" spc="-46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Templates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57276" y="6328767"/>
            <a:ext cx="8606377" cy="85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5"/>
              </a:lnSpc>
            </a:pPr>
            <a:r>
              <a:rPr lang="en-US" sz="2149" spc="-42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Os templates do Pyramid permitem separar a lógica de apresentação da lógica de negócios, melhorando a manutenibilidade do código.</a:t>
            </a:r>
          </a:p>
        </p:txBody>
      </p:sp>
      <p:sp>
        <p:nvSpPr>
          <p:cNvPr name="Freeform 17" id="17" descr="preencoded.png"/>
          <p:cNvSpPr/>
          <p:nvPr/>
        </p:nvSpPr>
        <p:spPr>
          <a:xfrm flipH="false" flipV="false" rot="0">
            <a:off x="789980" y="7489031"/>
            <a:ext cx="1128712" cy="1805880"/>
          </a:xfrm>
          <a:custGeom>
            <a:avLst/>
            <a:gdLst/>
            <a:ahLst/>
            <a:cxnLst/>
            <a:rect r="r" b="b" t="t" l="l"/>
            <a:pathLst>
              <a:path h="1805880" w="1128712">
                <a:moveTo>
                  <a:pt x="0" y="0"/>
                </a:moveTo>
                <a:lnTo>
                  <a:pt x="1128712" y="0"/>
                </a:lnTo>
                <a:lnTo>
                  <a:pt x="1128712" y="1805880"/>
                </a:lnTo>
                <a:lnTo>
                  <a:pt x="0" y="18058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03" t="0" r="-103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257276" y="7686080"/>
            <a:ext cx="2962870" cy="39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b="true" sz="2312" spc="-46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Banco de Dados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257276" y="8134647"/>
            <a:ext cx="8606377" cy="85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5"/>
              </a:lnSpc>
            </a:pPr>
            <a:r>
              <a:rPr lang="en-US" sz="2149" spc="-42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 Pyramid oferece integrações com diversos sistemas de banco de dados, facilitando a persistência de dados na aplicação.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9827"/>
          </a:xfrm>
          <a:custGeom>
            <a:avLst/>
            <a:gdLst/>
            <a:ahLst/>
            <a:cxnLst/>
            <a:rect r="r" b="b" t="t" l="l"/>
            <a:pathLst>
              <a:path h="10289827" w="6858000">
                <a:moveTo>
                  <a:pt x="0" y="0"/>
                </a:moveTo>
                <a:lnTo>
                  <a:pt x="6858000" y="0"/>
                </a:lnTo>
                <a:lnTo>
                  <a:pt x="6858000" y="10289827"/>
                </a:lnTo>
                <a:lnTo>
                  <a:pt x="0" y="102898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" t="0" r="-13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512397" y="466576"/>
            <a:ext cx="7703970" cy="627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2"/>
              </a:lnSpc>
            </a:pPr>
            <a:r>
              <a:rPr lang="en-US" b="true" sz="3812" spc="-77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Integração com Outros Recursos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7512397" y="1408062"/>
            <a:ext cx="467469" cy="467469"/>
          </a:xfrm>
          <a:custGeom>
            <a:avLst/>
            <a:gdLst/>
            <a:ahLst/>
            <a:cxnLst/>
            <a:rect r="r" b="b" t="t" l="l"/>
            <a:pathLst>
              <a:path h="467469" w="467469">
                <a:moveTo>
                  <a:pt x="0" y="0"/>
                </a:moveTo>
                <a:lnTo>
                  <a:pt x="467469" y="0"/>
                </a:lnTo>
                <a:lnTo>
                  <a:pt x="467469" y="467469"/>
                </a:lnTo>
                <a:lnTo>
                  <a:pt x="0" y="4674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512397" y="2033885"/>
            <a:ext cx="2454325" cy="344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b="true" sz="2074" spc="-42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Banco de Dados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12398" y="2395537"/>
            <a:ext cx="10121205" cy="766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6"/>
              </a:lnSpc>
            </a:pPr>
            <a:r>
              <a:rPr lang="en-US" sz="1937" spc="-4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 Pyramid é compatível com uma ampla variedade de bancos de dados, como PostgreSQL, MySQL, SQLite e MongoDB.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7512397" y="3640188"/>
            <a:ext cx="467469" cy="467469"/>
          </a:xfrm>
          <a:custGeom>
            <a:avLst/>
            <a:gdLst/>
            <a:ahLst/>
            <a:cxnLst/>
            <a:rect r="r" b="b" t="t" l="l"/>
            <a:pathLst>
              <a:path h="467469" w="467469">
                <a:moveTo>
                  <a:pt x="0" y="0"/>
                </a:moveTo>
                <a:lnTo>
                  <a:pt x="467469" y="0"/>
                </a:lnTo>
                <a:lnTo>
                  <a:pt x="467469" y="467468"/>
                </a:lnTo>
                <a:lnTo>
                  <a:pt x="0" y="4674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2397" y="4266010"/>
            <a:ext cx="2454325" cy="344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b="true" sz="2074" spc="-42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Cache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12398" y="4627661"/>
            <a:ext cx="10121205" cy="766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6"/>
              </a:lnSpc>
            </a:pPr>
            <a:r>
              <a:rPr lang="en-US" sz="1937" spc="-4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 framework suporta soluções de cache, como Redis e Memcached, para melhorar o desempenho de aplicações com alto tráfego.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7512397" y="5872311"/>
            <a:ext cx="467469" cy="467469"/>
          </a:xfrm>
          <a:custGeom>
            <a:avLst/>
            <a:gdLst/>
            <a:ahLst/>
            <a:cxnLst/>
            <a:rect r="r" b="b" t="t" l="l"/>
            <a:pathLst>
              <a:path h="467469" w="467469">
                <a:moveTo>
                  <a:pt x="0" y="0"/>
                </a:moveTo>
                <a:lnTo>
                  <a:pt x="467469" y="0"/>
                </a:lnTo>
                <a:lnTo>
                  <a:pt x="467469" y="467469"/>
                </a:lnTo>
                <a:lnTo>
                  <a:pt x="0" y="4674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512397" y="6498134"/>
            <a:ext cx="2454325" cy="344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b="true" sz="2074" spc="-42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Autenticação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512398" y="6859786"/>
            <a:ext cx="10121205" cy="766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6"/>
              </a:lnSpc>
            </a:pPr>
            <a:r>
              <a:rPr lang="en-US" sz="1937" spc="-4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 Pyramid possui recursos integrados de autenticação e autorização, facilitando a implementação de controle de acesso às aplicações.</a:t>
            </a:r>
          </a:p>
        </p:txBody>
      </p:sp>
      <p:sp>
        <p:nvSpPr>
          <p:cNvPr name="Freeform 16" id="16" descr="preencoded.png"/>
          <p:cNvSpPr/>
          <p:nvPr/>
        </p:nvSpPr>
        <p:spPr>
          <a:xfrm flipH="false" flipV="false" rot="0">
            <a:off x="7512397" y="8104435"/>
            <a:ext cx="467469" cy="467469"/>
          </a:xfrm>
          <a:custGeom>
            <a:avLst/>
            <a:gdLst/>
            <a:ahLst/>
            <a:cxnLst/>
            <a:rect r="r" b="b" t="t" l="l"/>
            <a:pathLst>
              <a:path h="467469" w="467469">
                <a:moveTo>
                  <a:pt x="0" y="0"/>
                </a:moveTo>
                <a:lnTo>
                  <a:pt x="467469" y="0"/>
                </a:lnTo>
                <a:lnTo>
                  <a:pt x="467469" y="467469"/>
                </a:lnTo>
                <a:lnTo>
                  <a:pt x="0" y="4674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7512397" y="8730257"/>
            <a:ext cx="2454325" cy="344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b="true" sz="2074" spc="-42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APIs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512398" y="9091910"/>
            <a:ext cx="10121205" cy="766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6"/>
              </a:lnSpc>
            </a:pPr>
            <a:r>
              <a:rPr lang="en-US" sz="1937" spc="-4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 framework permite a construção de APIs RESTful de alta performance, ideais para integrações com serviços externos.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80046" y="1844851"/>
            <a:ext cx="8101012" cy="1069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37"/>
              </a:lnSpc>
            </a:pPr>
            <a:r>
              <a:rPr lang="en-US" b="true" sz="6374" spc="-127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Conclusão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0046" y="4285357"/>
            <a:ext cx="9269909" cy="3706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1"/>
              </a:lnSpc>
            </a:pPr>
            <a:r>
              <a:rPr lang="en-US" sz="2574" spc="-52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 Pyramid é um poderoso framework web Python que oferece uma solução robusta e flexível para o desenvolvimento de aplicações web de alto desempenho. Com sua arquitetura modular, recursos de segurança e uma comunidade ativa, o Pyramid se destaca como uma escolha sólida para projetos que exigem escalabilidade, flexibilidade e desempenho.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DAGSdHcuGns</dc:identifier>
  <dcterms:modified xsi:type="dcterms:W3CDTF">2011-08-01T06:04:30Z</dcterms:modified>
  <cp:revision>1</cp:revision>
  <dc:title>O-Framework-Pyramid (2).pptx</dc:title>
</cp:coreProperties>
</file>